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4" r:id="rId13"/>
  </p:sldIdLst>
  <p:sldSz cx="9144000" cy="5145088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1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0"/>
            <a:ext cx="29289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69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66675" y="746125"/>
            <a:ext cx="6626225" cy="3727450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76275" y="4722813"/>
            <a:ext cx="5407025" cy="447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0" y="9442450"/>
            <a:ext cx="29305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2450"/>
            <a:ext cx="29289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fld id="{5986E6D6-209B-435E-AF90-2D510C795E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5870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360CAAAA-422C-4B61-A19D-7E06E9933474}" type="slidenum">
              <a:rPr lang="ru-RU">
                <a:solidFill>
                  <a:srgbClr val="000000"/>
                </a:solidFill>
              </a:rPr>
              <a:pPr eaLnBrk="1" hangingPunct="1"/>
              <a:t>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229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DF042EA-1C62-46A0-BC29-4CD7B1E7E9D1}" type="slidenum">
              <a:rPr lang="ru-RU">
                <a:solidFill>
                  <a:srgbClr val="000000"/>
                </a:solidFill>
              </a:rPr>
              <a:pPr eaLnBrk="1" hangingPunct="1"/>
              <a:t>10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94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DF042EA-1C62-46A0-BC29-4CD7B1E7E9D1}" type="slidenum">
              <a:rPr lang="ru-RU">
                <a:solidFill>
                  <a:srgbClr val="000000"/>
                </a:solidFill>
              </a:rPr>
              <a:pPr eaLnBrk="1" hangingPunct="1"/>
              <a:t>11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94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626ACA38-6463-481A-AD72-6B70CCAF2AC9}" type="slidenum">
              <a:rPr lang="ru-RU">
                <a:solidFill>
                  <a:srgbClr val="000000"/>
                </a:solidFill>
              </a:rPr>
              <a:pPr eaLnBrk="1" hangingPunct="1"/>
              <a:t>12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048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D23802F5-28CA-450F-8258-29562C766366}" type="slidenum">
              <a:rPr lang="ru-RU">
                <a:solidFill>
                  <a:srgbClr val="000000"/>
                </a:solidFill>
              </a:rPr>
              <a:pPr eaLnBrk="1" hangingPunct="1"/>
              <a:t>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331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6D0909BA-C0C4-4888-86AC-C846781BE161}" type="slidenum">
              <a:rPr lang="ru-RU">
                <a:solidFill>
                  <a:srgbClr val="000000"/>
                </a:solidFill>
              </a:rPr>
              <a:pPr eaLnBrk="1" hangingPunct="1"/>
              <a:t>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433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FFA70E29-E2B7-4BA7-8A28-67F3EC4EE9BA}" type="slidenum">
              <a:rPr lang="ru-RU">
                <a:solidFill>
                  <a:srgbClr val="000000"/>
                </a:solidFill>
              </a:rPr>
              <a:pPr eaLnBrk="1" hangingPunct="1"/>
              <a:t>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536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F3F425AC-D8BB-4955-A421-A40FF92728E1}" type="slidenum">
              <a:rPr lang="ru-RU">
                <a:solidFill>
                  <a:srgbClr val="000000"/>
                </a:solidFill>
              </a:rPr>
              <a:pPr eaLnBrk="1" hangingPunct="1"/>
              <a:t>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638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98F47A9D-0363-421B-8F5D-276AB6570C0A}" type="slidenum">
              <a:rPr lang="ru-RU">
                <a:solidFill>
                  <a:srgbClr val="000000"/>
                </a:solidFill>
              </a:rPr>
              <a:pPr eaLnBrk="1" hangingPunct="1"/>
              <a:t>6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41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7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DF042EA-1C62-46A0-BC29-4CD7B1E7E9D1}" type="slidenum">
              <a:rPr lang="ru-RU">
                <a:solidFill>
                  <a:srgbClr val="000000"/>
                </a:solidFill>
              </a:rPr>
              <a:pPr eaLnBrk="1" hangingPunct="1"/>
              <a:t>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94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DF042EA-1C62-46A0-BC29-4CD7B1E7E9D1}" type="slidenum">
              <a:rPr lang="ru-RU">
                <a:solidFill>
                  <a:srgbClr val="000000"/>
                </a:solidFill>
              </a:rPr>
              <a:pPr eaLnBrk="1" hangingPunct="1"/>
              <a:t>9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94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33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6238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754B4-235A-4792-86B1-C8CB8C69D7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5473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68CEC-CDA3-433D-B760-76A6B3ED90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2503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-82550"/>
            <a:ext cx="2055813" cy="5029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-82550"/>
            <a:ext cx="6019800" cy="5029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04FFE-06C4-4C03-A22A-D050175F9F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3355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DA17-FF8B-4CC5-97F8-E829E7B283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8587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6763"/>
            <a:ext cx="7772400" cy="10207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1225"/>
            <a:ext cx="7772400" cy="112553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178D73-8C67-445D-BE39-31A318DD0A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8904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7013" cy="3746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200150"/>
            <a:ext cx="4038600" cy="3746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67A87-2123-4A2B-B8A9-4B64B11E29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8144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3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3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637F7-57A0-4574-9DB9-2F558315ED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0301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FA21AA-EECC-4184-8184-BB32CC6914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7984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A00F5-D935-4D30-B628-9877F280DA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7299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9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94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3A6A67-BD08-4F61-BEC4-3E83392110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3654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2038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7488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F74B0-BF4B-409C-8551-04CA898FB8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5713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-82550"/>
            <a:ext cx="8228013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8013" cy="374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4718050"/>
            <a:ext cx="2132013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4719638"/>
            <a:ext cx="28956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4718050"/>
            <a:ext cx="2132013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fld id="{7304B375-C69C-43A2-9B7F-DF9752B674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79375"/>
            <a:ext cx="9175750" cy="516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875" y="-44450"/>
            <a:ext cx="9175750" cy="523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827088" y="1708150"/>
            <a:ext cx="76327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 Апробация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Всероссийского физкультурно-спортивного комплекса «Готов к труду и обороне» (ГТО) 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4441825" y="3508375"/>
            <a:ext cx="4702175" cy="690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ru-RU" sz="19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</a:rPr>
              <a:t>Ж.В. Соркина, </a:t>
            </a:r>
          </a:p>
          <a:p>
            <a:pPr>
              <a:buClrTx/>
              <a:buFontTx/>
              <a:buNone/>
              <a:defRPr/>
            </a:pPr>
            <a:r>
              <a:rPr lang="ru-RU" sz="19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</a:rPr>
              <a:t>ведущий советник сектора реализации программ внеурочной и здоровьесберегающей  деятельности</a:t>
            </a:r>
          </a:p>
        </p:txBody>
      </p:sp>
      <p:pic>
        <p:nvPicPr>
          <p:cNvPr id="205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0813" y="127000"/>
            <a:ext cx="1222375" cy="122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-47625"/>
            <a:ext cx="9175750" cy="517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650" y="-15875"/>
            <a:ext cx="140335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79388"/>
            <a:ext cx="658812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21" name="AutoShape 4"/>
          <p:cNvSpPr>
            <a:spLocks noChangeArrowheads="1"/>
          </p:cNvSpPr>
          <p:nvPr/>
        </p:nvSpPr>
        <p:spPr bwMode="auto">
          <a:xfrm>
            <a:off x="701675" y="4803775"/>
            <a:ext cx="8370888" cy="288925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9222" name="Text Box 5"/>
          <p:cNvSpPr txBox="1">
            <a:spLocks noChangeArrowheads="1"/>
          </p:cNvSpPr>
          <p:nvPr/>
        </p:nvSpPr>
        <p:spPr bwMode="auto">
          <a:xfrm>
            <a:off x="1619250" y="153988"/>
            <a:ext cx="7056438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3" name="Rectangle 6"/>
          <p:cNvSpPr>
            <a:spLocks noChangeArrowheads="1"/>
          </p:cNvSpPr>
          <p:nvPr/>
        </p:nvSpPr>
        <p:spPr bwMode="auto">
          <a:xfrm>
            <a:off x="785812" y="-15875"/>
            <a:ext cx="8370888" cy="80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1F497D"/>
                </a:solidFill>
              </a:rPr>
              <a:t> </a:t>
            </a:r>
            <a:r>
              <a:rPr lang="ru-RU" sz="2800" b="1" dirty="0" smtClean="0">
                <a:solidFill>
                  <a:srgbClr val="1F497D"/>
                </a:solidFill>
              </a:rPr>
              <a:t>График выхода представителей СМИ в школы </a:t>
            </a:r>
            <a:endParaRPr lang="ru-RU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2549"/>
            <a:ext cx="8228013" cy="50164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511087"/>
            <a:ext cx="7315573" cy="3746500"/>
          </a:xfrm>
        </p:spPr>
        <p:txBody>
          <a:bodyPr/>
          <a:lstStyle/>
          <a:p>
            <a:r>
              <a:rPr lang="ru-RU" sz="2400" b="1" dirty="0" smtClean="0"/>
              <a:t>8-14.09 – Казань</a:t>
            </a:r>
          </a:p>
          <a:p>
            <a:r>
              <a:rPr lang="ru-RU" sz="2400" b="1" dirty="0" smtClean="0"/>
              <a:t>15-21.09 – </a:t>
            </a:r>
            <a:r>
              <a:rPr lang="ru-RU" sz="2400" b="1" dirty="0" err="1" smtClean="0"/>
              <a:t>Пестречинский</a:t>
            </a:r>
            <a:r>
              <a:rPr lang="ru-RU" sz="2400" b="1" dirty="0" smtClean="0"/>
              <a:t> МР</a:t>
            </a:r>
          </a:p>
          <a:p>
            <a:r>
              <a:rPr lang="ru-RU" sz="2400" b="1" dirty="0" smtClean="0"/>
              <a:t>22-28.09 – Высокогорский МР</a:t>
            </a:r>
          </a:p>
          <a:p>
            <a:r>
              <a:rPr lang="ru-RU" sz="2400" b="1" dirty="0" smtClean="0"/>
              <a:t>29.09-5.10 – Сабинский МР</a:t>
            </a:r>
          </a:p>
          <a:p>
            <a:r>
              <a:rPr lang="ru-RU" sz="2400" b="1" dirty="0" smtClean="0"/>
              <a:t>6 - 12.10 – </a:t>
            </a:r>
            <a:r>
              <a:rPr lang="ru-RU" sz="2400" b="1" dirty="0" err="1" smtClean="0"/>
              <a:t>Балтасинский</a:t>
            </a:r>
            <a:r>
              <a:rPr lang="ru-RU" sz="2400" b="1" dirty="0" smtClean="0"/>
              <a:t> МР</a:t>
            </a:r>
          </a:p>
          <a:p>
            <a:r>
              <a:rPr lang="ru-RU" sz="2400" b="1" dirty="0" smtClean="0"/>
              <a:t>13-19.10 – </a:t>
            </a:r>
            <a:r>
              <a:rPr lang="ru-RU" sz="2400" b="1" dirty="0" err="1" smtClean="0"/>
              <a:t>Кукморский</a:t>
            </a:r>
            <a:r>
              <a:rPr lang="ru-RU" sz="2400" b="1" dirty="0" smtClean="0"/>
              <a:t> МР</a:t>
            </a:r>
          </a:p>
          <a:p>
            <a:r>
              <a:rPr lang="ru-RU" sz="2400" b="1" dirty="0" smtClean="0"/>
              <a:t>20-26.10 – </a:t>
            </a:r>
            <a:r>
              <a:rPr lang="ru-RU" sz="2400" b="1" dirty="0" err="1" smtClean="0"/>
              <a:t>Мамадышский</a:t>
            </a:r>
            <a:r>
              <a:rPr lang="ru-RU" sz="2400" b="1" dirty="0" smtClean="0"/>
              <a:t> МР</a:t>
            </a:r>
          </a:p>
          <a:p>
            <a:r>
              <a:rPr lang="ru-RU" sz="2400" b="1" dirty="0" smtClean="0"/>
              <a:t>26.10-2.11 – </a:t>
            </a:r>
            <a:r>
              <a:rPr lang="ru-RU" sz="2400" b="1" dirty="0" err="1" smtClean="0"/>
              <a:t>Зеленодольский</a:t>
            </a:r>
            <a:r>
              <a:rPr lang="ru-RU" sz="2400" b="1" dirty="0" smtClean="0"/>
              <a:t> МР</a:t>
            </a:r>
          </a:p>
          <a:p>
            <a:r>
              <a:rPr lang="ru-RU" sz="2400" b="1" dirty="0" smtClean="0"/>
              <a:t>3-9.11 – Арский МР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29015135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-47625"/>
            <a:ext cx="9175750" cy="517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650" y="-15875"/>
            <a:ext cx="140335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79388"/>
            <a:ext cx="658812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21" name="AutoShape 4"/>
          <p:cNvSpPr>
            <a:spLocks noChangeArrowheads="1"/>
          </p:cNvSpPr>
          <p:nvPr/>
        </p:nvSpPr>
        <p:spPr bwMode="auto">
          <a:xfrm>
            <a:off x="701675" y="4803775"/>
            <a:ext cx="8370888" cy="288925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9222" name="Text Box 5"/>
          <p:cNvSpPr txBox="1">
            <a:spLocks noChangeArrowheads="1"/>
          </p:cNvSpPr>
          <p:nvPr/>
        </p:nvSpPr>
        <p:spPr bwMode="auto">
          <a:xfrm>
            <a:off x="1619250" y="153988"/>
            <a:ext cx="7056438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3" name="Rectangle 6"/>
          <p:cNvSpPr>
            <a:spLocks noChangeArrowheads="1"/>
          </p:cNvSpPr>
          <p:nvPr/>
        </p:nvSpPr>
        <p:spPr bwMode="auto">
          <a:xfrm>
            <a:off x="785812" y="-15875"/>
            <a:ext cx="8370888" cy="80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1F497D"/>
                </a:solidFill>
              </a:rPr>
              <a:t> </a:t>
            </a:r>
            <a:r>
              <a:rPr lang="ru-RU" sz="2800" b="1" dirty="0" smtClean="0">
                <a:solidFill>
                  <a:srgbClr val="1F497D"/>
                </a:solidFill>
              </a:rPr>
              <a:t>График выхода представителей СМИ в школы </a:t>
            </a:r>
            <a:endParaRPr lang="ru-RU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85325"/>
            <a:ext cx="8228013" cy="50164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091334"/>
            <a:ext cx="7315573" cy="3746500"/>
          </a:xfrm>
        </p:spPr>
        <p:txBody>
          <a:bodyPr/>
          <a:lstStyle/>
          <a:p>
            <a:r>
              <a:rPr lang="ru-RU" sz="2400" b="1" dirty="0" smtClean="0"/>
              <a:t>10-16.11 – Алексеевский МР</a:t>
            </a:r>
          </a:p>
          <a:p>
            <a:r>
              <a:rPr lang="ru-RU" sz="2400" b="1" dirty="0" smtClean="0"/>
              <a:t>17-23.11 – Спасский МР</a:t>
            </a:r>
          </a:p>
          <a:p>
            <a:r>
              <a:rPr lang="ru-RU" sz="2400" b="1" dirty="0" smtClean="0"/>
              <a:t>24-30.11 – </a:t>
            </a:r>
            <a:r>
              <a:rPr lang="ru-RU" sz="2400" b="1" dirty="0" err="1" smtClean="0"/>
              <a:t>Верхнеуслонский</a:t>
            </a:r>
            <a:r>
              <a:rPr lang="ru-RU" sz="2400" b="1" dirty="0" smtClean="0"/>
              <a:t> МР</a:t>
            </a:r>
          </a:p>
          <a:p>
            <a:r>
              <a:rPr lang="ru-RU" sz="2400" b="1" dirty="0" smtClean="0"/>
              <a:t>1-7.12 – Камско-</a:t>
            </a:r>
            <a:r>
              <a:rPr lang="ru-RU" sz="2400" b="1" dirty="0" err="1" smtClean="0"/>
              <a:t>Устьинский</a:t>
            </a:r>
            <a:r>
              <a:rPr lang="ru-RU" sz="2400" b="1" dirty="0" smtClean="0"/>
              <a:t> МР</a:t>
            </a:r>
          </a:p>
          <a:p>
            <a:r>
              <a:rPr lang="ru-RU" sz="2400" b="1" dirty="0" smtClean="0"/>
              <a:t>8-15.12 – </a:t>
            </a:r>
            <a:r>
              <a:rPr lang="ru-RU" sz="2400" b="1" dirty="0" err="1" smtClean="0"/>
              <a:t>Кайбицкий</a:t>
            </a:r>
            <a:r>
              <a:rPr lang="ru-RU" sz="2400" b="1" dirty="0" smtClean="0"/>
              <a:t> МР</a:t>
            </a:r>
          </a:p>
          <a:p>
            <a:r>
              <a:rPr lang="ru-RU" sz="2400" b="1" dirty="0" smtClean="0"/>
              <a:t>15-22.12 – </a:t>
            </a:r>
            <a:r>
              <a:rPr lang="ru-RU" sz="2400" b="1" dirty="0" err="1" smtClean="0"/>
              <a:t>Нурлатский</a:t>
            </a:r>
            <a:r>
              <a:rPr lang="ru-RU" sz="2400" b="1" dirty="0" smtClean="0"/>
              <a:t> МР</a:t>
            </a:r>
          </a:p>
          <a:p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1776044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-79375"/>
            <a:ext cx="9175750" cy="517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96838"/>
            <a:ext cx="1403350" cy="5143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75" y="-53975"/>
            <a:ext cx="658813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5" name="AutoShape 4"/>
          <p:cNvSpPr>
            <a:spLocks noChangeArrowheads="1"/>
          </p:cNvSpPr>
          <p:nvPr/>
        </p:nvSpPr>
        <p:spPr bwMode="auto">
          <a:xfrm>
            <a:off x="701675" y="4803775"/>
            <a:ext cx="8370888" cy="288925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1619250" y="153988"/>
            <a:ext cx="7056438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47" name="Text Box 6"/>
          <p:cNvSpPr txBox="1">
            <a:spLocks noChangeArrowheads="1"/>
          </p:cNvSpPr>
          <p:nvPr/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sz="2800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248" name="Text Box 7"/>
          <p:cNvSpPr txBox="1">
            <a:spLocks noChangeArrowheads="1"/>
          </p:cNvSpPr>
          <p:nvPr/>
        </p:nvSpPr>
        <p:spPr bwMode="auto">
          <a:xfrm>
            <a:off x="827088" y="1200150"/>
            <a:ext cx="7859712" cy="339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>
              <a:spcBef>
                <a:spcPts val="650"/>
              </a:spcBef>
              <a:buClrTx/>
              <a:buFontTx/>
              <a:buNone/>
            </a:pPr>
            <a:endParaRPr lang="ru-RU" sz="2600" b="1" dirty="0">
              <a:solidFill>
                <a:srgbClr val="002060"/>
              </a:solidFill>
            </a:endParaRPr>
          </a:p>
          <a:p>
            <a:pPr eaLnBrk="1" hangingPunct="1">
              <a:spcBef>
                <a:spcPts val="650"/>
              </a:spcBef>
              <a:buClrTx/>
              <a:buFontTx/>
              <a:buNone/>
            </a:pPr>
            <a:endParaRPr lang="ru-RU" sz="2600" b="1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ts val="900"/>
              </a:spcBef>
              <a:buClrTx/>
              <a:buFontTx/>
              <a:buNone/>
            </a:pPr>
            <a:r>
              <a:rPr lang="ru-RU" sz="3600" b="1" dirty="0">
                <a:solidFill>
                  <a:srgbClr val="002060"/>
                </a:solidFill>
              </a:rPr>
              <a:t>   Благодарю за </a:t>
            </a:r>
            <a:r>
              <a:rPr lang="ru-RU" sz="3600" b="1" dirty="0" smtClean="0">
                <a:solidFill>
                  <a:srgbClr val="002060"/>
                </a:solidFill>
              </a:rPr>
              <a:t>внимание!      </a:t>
            </a:r>
            <a:endParaRPr lang="ru-RU" sz="3600" b="1" dirty="0">
              <a:solidFill>
                <a:srgbClr val="002060"/>
              </a:solidFill>
            </a:endParaRPr>
          </a:p>
          <a:p>
            <a:pPr eaLnBrk="1" hangingPunct="1">
              <a:spcBef>
                <a:spcPts val="900"/>
              </a:spcBef>
              <a:buClr>
                <a:srgbClr val="002060"/>
              </a:buClr>
              <a:buFont typeface="Arial" charset="0"/>
              <a:buNone/>
            </a:pP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-79375"/>
            <a:ext cx="9175750" cy="517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3500"/>
            <a:ext cx="140335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79388"/>
            <a:ext cx="658812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7" name="AutoShape 4"/>
          <p:cNvSpPr>
            <a:spLocks noChangeArrowheads="1"/>
          </p:cNvSpPr>
          <p:nvPr/>
        </p:nvSpPr>
        <p:spPr bwMode="auto">
          <a:xfrm>
            <a:off x="701675" y="4803775"/>
            <a:ext cx="8370888" cy="288925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1619250" y="153988"/>
            <a:ext cx="7056438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9" name="Rectangle 6"/>
          <p:cNvSpPr>
            <a:spLocks noChangeArrowheads="1"/>
          </p:cNvSpPr>
          <p:nvPr/>
        </p:nvSpPr>
        <p:spPr bwMode="auto">
          <a:xfrm>
            <a:off x="701675" y="190500"/>
            <a:ext cx="8370888" cy="442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>
                <a:solidFill>
                  <a:srgbClr val="FF0000"/>
                </a:solidFill>
              </a:rPr>
              <a:t> </a:t>
            </a:r>
            <a:r>
              <a:rPr lang="ru-RU" sz="2800" b="1">
                <a:solidFill>
                  <a:srgbClr val="1F497D"/>
                </a:solidFill>
                <a:latin typeface="Tahoma" pitchFamily="32" charset="0"/>
                <a:cs typeface="Tahoma" pitchFamily="32" charset="0"/>
              </a:rPr>
              <a:t>Всероссийский физкультурно-спортивный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>
                <a:solidFill>
                  <a:srgbClr val="1F497D"/>
                </a:solidFill>
                <a:latin typeface="Tahoma" pitchFamily="32" charset="0"/>
                <a:cs typeface="Tahoma" pitchFamily="32" charset="0"/>
              </a:rPr>
              <a:t>комплекс «Готов к труду и обороне» (ГТО)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>
                <a:solidFill>
                  <a:srgbClr val="002060"/>
                </a:solidFill>
              </a:rPr>
              <a:t>  </a:t>
            </a:r>
            <a:r>
              <a:rPr lang="ru-RU" sz="20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В соответствии с  Указом  Президента  Российской Федерации от 24 марта 2014 года №172 с 1 сентября 2014 года в Российской Федерации вводится Всероссийский физкультурно-спортивный комплекс «Готов к труду и обороне» (ГТО) – программная и нормативная основа физического воспитания населения. 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Республика Татарстан вошла в число пилотных субъектов по апробации комплекса ГТО.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Обучающиеся всех образовательных организаций республики примут участие в тестировании уровня физической подготовленности в рамках данного комплекса.   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-79375"/>
            <a:ext cx="9175750" cy="517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3500"/>
            <a:ext cx="140335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79388"/>
            <a:ext cx="658812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1" name="AutoShape 4"/>
          <p:cNvSpPr>
            <a:spLocks noChangeArrowheads="1"/>
          </p:cNvSpPr>
          <p:nvPr/>
        </p:nvSpPr>
        <p:spPr bwMode="auto">
          <a:xfrm>
            <a:off x="701675" y="4803775"/>
            <a:ext cx="8370888" cy="288925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1619250" y="153988"/>
            <a:ext cx="7056438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3" name="Rectangle 6"/>
          <p:cNvSpPr>
            <a:spLocks noChangeArrowheads="1"/>
          </p:cNvSpPr>
          <p:nvPr/>
        </p:nvSpPr>
        <p:spPr bwMode="auto">
          <a:xfrm>
            <a:off x="701675" y="190500"/>
            <a:ext cx="8370888" cy="532606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800" b="1">
                <a:solidFill>
                  <a:srgbClr val="1F497D"/>
                </a:solidFill>
                <a:latin typeface="Tahoma" pitchFamily="32" charset="0"/>
                <a:cs typeface="Tahoma" pitchFamily="32" charset="0"/>
              </a:rPr>
              <a:t>Нормативные документы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>
                <a:solidFill>
                  <a:srgbClr val="002060"/>
                </a:solidFill>
                <a:latin typeface="Tahoma" pitchFamily="32" charset="0"/>
                <a:cs typeface="Tahoma" pitchFamily="32" charset="0"/>
              </a:rPr>
              <a:t>  </a:t>
            </a:r>
            <a:r>
              <a:rPr lang="ru-RU" sz="16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-    Указ  Президента  Российской Федерации от 24 марта 2014 года №172  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   -  Распоряжение Правительства Российской Федерации №1165-р от 30 июня 2014 года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   - Приказ Министерства спорта Российской Федерации от  09.07.2014 года  №574/1 «Об утверждении списка субъектов Российской Федерации, осуществляющих организационно-экспериментальную апробацию внедрения </a:t>
            </a:r>
            <a:r>
              <a:rPr lang="ru-RU" sz="1600">
                <a:solidFill>
                  <a:srgbClr val="000000"/>
                </a:solidFill>
                <a:latin typeface="Tahoma" pitchFamily="32" charset="0"/>
              </a:rPr>
              <a:t>Всероссийского физкультурно-спортивного комплекса «Готов к труду и обороне» (ГТО)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   - Приказ Министерства спорта Российской Федерации от  08.07.2014 года  №575 «Об утверждении государственных требований  к уровню физической подготовленности населения при выполнении нормативов Всероссийского физкультурно-спортивного комплекса «Готов к труду и обороне» (ГТО)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   - Распоряжение Кабинета Министров Республики Татарстан от 04.09.2014 года №1763-р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   -  Приказ Министерства образования и науки Республики Татарстан от 10.07.2014 года №3907/14 «Об апробации Всероссийского физкультурно-спортивного комплекса «Готов к труду и обороне» (ГТО) в образовательных организациях Республики Татарстан» 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-79375"/>
            <a:ext cx="9175750" cy="517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3500"/>
            <a:ext cx="140335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79388"/>
            <a:ext cx="658812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5" name="AutoShape 4"/>
          <p:cNvSpPr>
            <a:spLocks noChangeArrowheads="1"/>
          </p:cNvSpPr>
          <p:nvPr/>
        </p:nvSpPr>
        <p:spPr bwMode="auto">
          <a:xfrm>
            <a:off x="701675" y="4803775"/>
            <a:ext cx="8370888" cy="288925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5126" name="Text Box 5"/>
          <p:cNvSpPr txBox="1">
            <a:spLocks noChangeArrowheads="1"/>
          </p:cNvSpPr>
          <p:nvPr/>
        </p:nvSpPr>
        <p:spPr bwMode="auto">
          <a:xfrm>
            <a:off x="1619250" y="153988"/>
            <a:ext cx="7056438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7" name="Rectangle 6"/>
          <p:cNvSpPr>
            <a:spLocks noChangeArrowheads="1"/>
          </p:cNvSpPr>
          <p:nvPr/>
        </p:nvSpPr>
        <p:spPr bwMode="auto">
          <a:xfrm>
            <a:off x="701675" y="190500"/>
            <a:ext cx="8370888" cy="440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>
                <a:solidFill>
                  <a:srgbClr val="1F497D"/>
                </a:solidFill>
                <a:latin typeface="Tahoma" pitchFamily="32" charset="0"/>
                <a:cs typeface="Tahoma" pitchFamily="32" charset="0"/>
              </a:rPr>
              <a:t>Возрастная структура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>
                <a:solidFill>
                  <a:srgbClr val="1F497D"/>
                </a:solidFill>
                <a:latin typeface="Tahoma" pitchFamily="32" charset="0"/>
                <a:cs typeface="Tahoma" pitchFamily="32" charset="0"/>
              </a:rPr>
              <a:t>  </a:t>
            </a:r>
            <a:r>
              <a:rPr lang="ru-RU" sz="2000">
                <a:solidFill>
                  <a:srgbClr val="1F497D"/>
                </a:solidFill>
                <a:latin typeface="Tahoma" pitchFamily="32" charset="0"/>
                <a:cs typeface="Tahoma" pitchFamily="32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I ступень: 1 - 2 классы (6 - 8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II ступень: 3 - 4 классы (9 - 10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III ступень: 5 - 6 классы (11 - 12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IV ступень: 7 - 9 классы (13 - 15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V ступень: 10 - 11 классы, среднее профессиональное образование (16 - 17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VI </a:t>
            </a:r>
            <a:r>
              <a:rPr lang="ru-RU" sz="28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ступень:  18-29 лет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-79375"/>
            <a:ext cx="9175750" cy="517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3500"/>
            <a:ext cx="140335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79388"/>
            <a:ext cx="658812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9" name="AutoShape 4"/>
          <p:cNvSpPr>
            <a:spLocks noChangeArrowheads="1"/>
          </p:cNvSpPr>
          <p:nvPr/>
        </p:nvSpPr>
        <p:spPr bwMode="auto">
          <a:xfrm>
            <a:off x="701675" y="4803775"/>
            <a:ext cx="8370888" cy="288925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1619250" y="153988"/>
            <a:ext cx="7056438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51" name="Rectangle 6"/>
          <p:cNvSpPr>
            <a:spLocks noChangeArrowheads="1"/>
          </p:cNvSpPr>
          <p:nvPr/>
        </p:nvSpPr>
        <p:spPr bwMode="auto">
          <a:xfrm>
            <a:off x="701675" y="190500"/>
            <a:ext cx="8370888" cy="498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800" b="1">
                <a:solidFill>
                  <a:srgbClr val="1F497D"/>
                </a:solidFill>
                <a:latin typeface="Tahoma" pitchFamily="32" charset="0"/>
                <a:cs typeface="Tahoma" pitchFamily="32" charset="0"/>
              </a:rPr>
              <a:t>Виды испытаний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>
                <a:solidFill>
                  <a:srgbClr val="002060"/>
                </a:solidFill>
                <a:latin typeface="Tahoma" pitchFamily="32" charset="0"/>
                <a:cs typeface="Tahoma" pitchFamily="32" charset="0"/>
              </a:rPr>
              <a:t>  </a:t>
            </a:r>
            <a:r>
              <a:rPr lang="ru-RU" sz="20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1. Челночный бег 3х10 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2. Бег на 30, 60, 100 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3. Бег на 1; 1,5; 2; 3 км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4. Прыжок в длину с места, прыжок в длину с разбега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5. Подтягивания на низкой и высокой перекладинах, рывок гири, сгибание и разгибание рук в упоре лежа, поднимание туловища из положения лежа на спине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6. Наклон вперед из положения стоя на полу или гимнастической скамье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7. Метание спортивного снаряда в цель и на дальность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8. Плавание на 8, 10, 15, 25, 50 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9. Бег на лыжах, кросс по пересеченной местности на 1, 2, 3, 5 км.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10. Стрельба из положения сидя и положения стоя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11. Туристский поход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-79375"/>
            <a:ext cx="9175750" cy="517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7950" y="-63500"/>
            <a:ext cx="140335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79388"/>
            <a:ext cx="658812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3" name="AutoShape 4"/>
          <p:cNvSpPr>
            <a:spLocks noChangeArrowheads="1"/>
          </p:cNvSpPr>
          <p:nvPr/>
        </p:nvSpPr>
        <p:spPr bwMode="auto">
          <a:xfrm>
            <a:off x="701675" y="4803775"/>
            <a:ext cx="8370888" cy="288925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7174" name="Text Box 5"/>
          <p:cNvSpPr txBox="1">
            <a:spLocks noChangeArrowheads="1"/>
          </p:cNvSpPr>
          <p:nvPr/>
        </p:nvSpPr>
        <p:spPr bwMode="auto">
          <a:xfrm>
            <a:off x="1619250" y="153988"/>
            <a:ext cx="7056438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75" name="Rectangle 6"/>
          <p:cNvSpPr>
            <a:spLocks noChangeArrowheads="1"/>
          </p:cNvSpPr>
          <p:nvPr/>
        </p:nvSpPr>
        <p:spPr bwMode="auto">
          <a:xfrm>
            <a:off x="701675" y="190500"/>
            <a:ext cx="8370888" cy="183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>
                <a:solidFill>
                  <a:srgbClr val="FF0000"/>
                </a:solidFill>
              </a:rPr>
              <a:t>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>
                <a:solidFill>
                  <a:srgbClr val="002060"/>
                </a:solidFill>
              </a:rPr>
              <a:t>    </a:t>
            </a:r>
            <a:r>
              <a:rPr lang="ru-RU" sz="2000" b="1">
                <a:solidFill>
                  <a:srgbClr val="1F497D"/>
                </a:solidFill>
                <a:latin typeface="Tahoma" pitchFamily="32" charset="0"/>
                <a:cs typeface="Tahoma" pitchFamily="32" charset="0"/>
              </a:rPr>
              <a:t>Рекомендации к недельному двигательному режиму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>
                <a:solidFill>
                  <a:srgbClr val="1F497D"/>
                </a:solidFill>
                <a:latin typeface="Tahoma" pitchFamily="32" charset="0"/>
                <a:cs typeface="Tahoma" pitchFamily="32" charset="0"/>
              </a:rPr>
              <a:t> 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>
                <a:solidFill>
                  <a:srgbClr val="000000"/>
                </a:solidFill>
              </a:rPr>
              <a:t> </a:t>
            </a:r>
            <a:r>
              <a:rPr lang="ru-RU">
                <a:solidFill>
                  <a:srgbClr val="000000"/>
                </a:solidFill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>
              <a:solidFill>
                <a:srgbClr val="000000"/>
              </a:solidFill>
            </a:endParaRPr>
          </a:p>
        </p:txBody>
      </p:sp>
      <p:graphicFrame>
        <p:nvGraphicFramePr>
          <p:cNvPr id="8199" name="Group 7"/>
          <p:cNvGraphicFramePr>
            <a:graphicFrameLocks noGrp="1"/>
          </p:cNvGraphicFramePr>
          <p:nvPr/>
        </p:nvGraphicFramePr>
        <p:xfrm>
          <a:off x="701675" y="1131888"/>
          <a:ext cx="8193088" cy="3529141"/>
        </p:xfrm>
        <a:graphic>
          <a:graphicData uri="http://schemas.openxmlformats.org/drawingml/2006/table">
            <a:tbl>
              <a:tblPr/>
              <a:tblGrid>
                <a:gridCol w="600075"/>
                <a:gridCol w="7593013"/>
              </a:tblGrid>
              <a:tr h="48736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№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п/п</a:t>
                      </a:r>
                    </a:p>
                  </a:txBody>
                  <a:tcPr marL="68760" marR="68760" marT="0" marB="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2" charset="0"/>
                          <a:ea typeface="Microsoft YaHei" charset="-122"/>
                          <a:cs typeface="Tahoma" pitchFamily="32" charset="0"/>
                        </a:rPr>
                        <a:t>Виды двигательной деятельности</a:t>
                      </a:r>
                    </a:p>
                  </a:txBody>
                  <a:tcPr marL="68760" marR="68760" marT="0" marB="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1.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2" charset="0"/>
                          <a:ea typeface="Microsoft YaHei" charset="-122"/>
                          <a:cs typeface="Tahoma" pitchFamily="32" charset="0"/>
                        </a:rPr>
                        <a:t>Утренняя гимнастика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2.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2" charset="0"/>
                          <a:ea typeface="Microsoft YaHei" charset="-122"/>
                          <a:cs typeface="Tahoma" pitchFamily="32" charset="0"/>
                        </a:rPr>
                        <a:t>Обязательные учебные занятия в образовательных организациях 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3.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2" charset="0"/>
                          <a:ea typeface="Microsoft YaHei" charset="-122"/>
                          <a:cs typeface="Tahoma" pitchFamily="32" charset="0"/>
                        </a:rPr>
                        <a:t>Виды двигательной деятельности в процессе учебного дня 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01917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4.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2" charset="0"/>
                          <a:ea typeface="Microsoft YaHei" charset="-122"/>
                          <a:cs typeface="Tahoma" pitchFamily="32" charset="0"/>
                        </a:rPr>
                        <a:t>Организованные занятия в спортивных секциях </a:t>
                      </a: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2" charset="0"/>
                          <a:ea typeface="Microsoft YaHei" charset="-122"/>
                          <a:cs typeface="Tahoma" pitchFamily="32" charset="0"/>
                        </a:rPr>
                        <a:t>и кружках по легкой атлетике, плаванию, лыжам, полиатлону, гимнастике, спортивным играм, фитнесу, единоборствам, туризму, в группах общей  физической  подготовки, участие в спортивных соревнованиях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1118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5.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2" charset="0"/>
                          <a:ea typeface="Microsoft YaHei" charset="-122"/>
                          <a:cs typeface="Tahoma" pitchFamily="32" charset="0"/>
                        </a:rPr>
                        <a:t>Самостоятельные занятия физической культурой, в том числе подвижными и спортивными играми, другими видами двигательной деятельности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87363">
                <a:tc gridSpan="2"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2" charset="0"/>
                          <a:ea typeface="Microsoft YaHei" charset="-122"/>
                          <a:cs typeface="Tahoma" pitchFamily="32" charset="0"/>
                        </a:rPr>
                        <a:t>В каникулярное время ежедневный двигательный режим должен составлять не менее 3-4 часов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-79375"/>
            <a:ext cx="9175750" cy="517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3500"/>
            <a:ext cx="140335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79388"/>
            <a:ext cx="658812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4803775"/>
            <a:ext cx="8370888" cy="288925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153988"/>
            <a:ext cx="7056438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190500"/>
            <a:ext cx="8370888" cy="458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>
                <a:solidFill>
                  <a:srgbClr val="FF0000"/>
                </a:solidFill>
              </a:rPr>
              <a:t> </a:t>
            </a:r>
            <a:r>
              <a:rPr lang="ru-RU" sz="2800" b="1">
                <a:solidFill>
                  <a:srgbClr val="1F497D"/>
                </a:solidFill>
              </a:rPr>
              <a:t> </a:t>
            </a:r>
            <a:r>
              <a:rPr lang="ru-RU" sz="2400" b="1">
                <a:solidFill>
                  <a:srgbClr val="1F497D"/>
                </a:solidFill>
                <a:latin typeface="Tahoma" pitchFamily="32" charset="0"/>
                <a:cs typeface="Tahoma" pitchFamily="32" charset="0"/>
              </a:rPr>
              <a:t>Обязательно для образовательных организаций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>
                <a:solidFill>
                  <a:srgbClr val="1F497D"/>
                </a:solidFill>
                <a:latin typeface="Tahoma" pitchFamily="32" charset="0"/>
                <a:cs typeface="Tahoma" pitchFamily="32" charset="0"/>
              </a:rPr>
              <a:t>(письмо МОиН РТ от 26.08.2014 года №16756/14)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>
                <a:solidFill>
                  <a:srgbClr val="002060"/>
                </a:solidFill>
                <a:latin typeface="Tahoma" pitchFamily="32" charset="0"/>
                <a:cs typeface="Tahoma" pitchFamily="32" charset="0"/>
              </a:rPr>
              <a:t>  </a:t>
            </a:r>
            <a:r>
              <a:rPr lang="ru-RU" sz="24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 1. Информационные стенды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2. Создание разделов на сайтах образовательных организаций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3. Пропаганда внедрения комплекса ГТО на мероприятиях, родительских собраниях, совещаниях педагогических коллективов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4. Допуск к сдаче нормативов только после заключения медицинского работников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-79375"/>
            <a:ext cx="9175750" cy="517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650" y="-15875"/>
            <a:ext cx="140335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79388"/>
            <a:ext cx="658812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21" name="AutoShape 4"/>
          <p:cNvSpPr>
            <a:spLocks noChangeArrowheads="1"/>
          </p:cNvSpPr>
          <p:nvPr/>
        </p:nvSpPr>
        <p:spPr bwMode="auto">
          <a:xfrm>
            <a:off x="701675" y="4803775"/>
            <a:ext cx="8370888" cy="288925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9222" name="Text Box 5"/>
          <p:cNvSpPr txBox="1">
            <a:spLocks noChangeArrowheads="1"/>
          </p:cNvSpPr>
          <p:nvPr/>
        </p:nvSpPr>
        <p:spPr bwMode="auto">
          <a:xfrm>
            <a:off x="1619250" y="153988"/>
            <a:ext cx="7056438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3" name="Rectangle 6"/>
          <p:cNvSpPr>
            <a:spLocks noChangeArrowheads="1"/>
          </p:cNvSpPr>
          <p:nvPr/>
        </p:nvSpPr>
        <p:spPr bwMode="auto">
          <a:xfrm>
            <a:off x="701675" y="190500"/>
            <a:ext cx="8370888" cy="415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>
                <a:solidFill>
                  <a:srgbClr val="FF0000"/>
                </a:solidFill>
              </a:rPr>
              <a:t> </a:t>
            </a:r>
            <a:r>
              <a:rPr lang="ru-RU" sz="2800" b="1">
                <a:solidFill>
                  <a:srgbClr val="1F497D"/>
                </a:solidFill>
              </a:rPr>
              <a:t> </a:t>
            </a:r>
            <a:r>
              <a:rPr lang="ru-RU" sz="20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Вся информация размещается на сайте МОиН РТ в разделе   </a:t>
            </a:r>
            <a:r>
              <a:rPr lang="ru-RU" sz="200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«Воспитание, дополнительное образование детей/Здоровьесберегающее и физкультурно-спортивное направление/Апробация Всероссийского физкультурно-спортивного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комплекса «Готов к труду и обороне» (ГТО)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>
              <a:solidFill>
                <a:srgbClr val="FF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Еженедельно – четверг 12.00 час. </a:t>
            </a:r>
            <a:r>
              <a:rPr lang="ru-RU" sz="20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предоставление планов мероприятий по апробации Комплекса (в МОиН РТ)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До 15 сентября 2014 года – </a:t>
            </a:r>
            <a:r>
              <a:rPr lang="ru-RU" sz="20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график  сдачи тестов в сентябре- октябре (в РЦВР)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050" y="-79375"/>
            <a:ext cx="9175750" cy="517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650" y="-15875"/>
            <a:ext cx="140335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79388"/>
            <a:ext cx="658812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21" name="AutoShape 4"/>
          <p:cNvSpPr>
            <a:spLocks noChangeArrowheads="1"/>
          </p:cNvSpPr>
          <p:nvPr/>
        </p:nvSpPr>
        <p:spPr bwMode="auto">
          <a:xfrm>
            <a:off x="701675" y="4803775"/>
            <a:ext cx="8370888" cy="288925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9222" name="Text Box 5"/>
          <p:cNvSpPr txBox="1">
            <a:spLocks noChangeArrowheads="1"/>
          </p:cNvSpPr>
          <p:nvPr/>
        </p:nvSpPr>
        <p:spPr bwMode="auto">
          <a:xfrm>
            <a:off x="1619250" y="153988"/>
            <a:ext cx="7056438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3" name="Rectangle 6"/>
          <p:cNvSpPr>
            <a:spLocks noChangeArrowheads="1"/>
          </p:cNvSpPr>
          <p:nvPr/>
        </p:nvSpPr>
        <p:spPr bwMode="auto">
          <a:xfrm>
            <a:off x="701675" y="190500"/>
            <a:ext cx="8370888" cy="415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>
                <a:solidFill>
                  <a:srgbClr val="FF0000"/>
                </a:solidFill>
              </a:rPr>
              <a:t> </a:t>
            </a:r>
            <a:r>
              <a:rPr lang="ru-RU" sz="2800" b="1">
                <a:solidFill>
                  <a:srgbClr val="1F497D"/>
                </a:solidFill>
              </a:rPr>
              <a:t> </a:t>
            </a:r>
            <a:r>
              <a:rPr lang="ru-RU" sz="20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Вся информация размещается на сайте МОиН РТ в разделе   </a:t>
            </a:r>
            <a:r>
              <a:rPr lang="ru-RU" sz="200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«Воспитание, дополнительное образование детей/Здоровьесберегающее и физкультурно-спортивное направление/Апробация Всероссийского физкультурно-спортивного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комплекса «Готов к труду и обороне» (ГТО)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>
              <a:solidFill>
                <a:srgbClr val="FF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Еженедельно – четверг 12.00 час. </a:t>
            </a:r>
            <a:r>
              <a:rPr lang="ru-RU" sz="20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предоставление планов мероприятий по апробации Комплекса (в МОиН РТ)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До 15 сентября 2014 года – </a:t>
            </a:r>
            <a:r>
              <a:rPr lang="ru-RU" sz="200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график  сдачи тестов в сентябре- октябре (в РЦВР)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15135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11038</TotalTime>
  <Words>938</Words>
  <Application>Microsoft Office PowerPoint</Application>
  <PresentationFormat>Произвольный</PresentationFormat>
  <Paragraphs>119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Юлия Андреевна</cp:lastModifiedBy>
  <cp:revision>506</cp:revision>
  <cp:lastPrinted>2014-09-08T17:36:34Z</cp:lastPrinted>
  <dcterms:created xsi:type="dcterms:W3CDTF">2011-01-19T10:29:57Z</dcterms:created>
  <dcterms:modified xsi:type="dcterms:W3CDTF">2014-11-11T10:25:53Z</dcterms:modified>
</cp:coreProperties>
</file>